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7"/>
  </p:notesMasterIdLst>
  <p:handoutMasterIdLst>
    <p:handoutMasterId r:id="rId18"/>
  </p:handoutMasterIdLst>
  <p:sldIdLst>
    <p:sldId id="422" r:id="rId2"/>
    <p:sldId id="423" r:id="rId3"/>
    <p:sldId id="471" r:id="rId4"/>
    <p:sldId id="458" r:id="rId5"/>
    <p:sldId id="274" r:id="rId6"/>
    <p:sldId id="473" r:id="rId7"/>
    <p:sldId id="460" r:id="rId8"/>
    <p:sldId id="461" r:id="rId9"/>
    <p:sldId id="462" r:id="rId10"/>
    <p:sldId id="464" r:id="rId11"/>
    <p:sldId id="284" r:id="rId12"/>
    <p:sldId id="311" r:id="rId13"/>
    <p:sldId id="489" r:id="rId14"/>
    <p:sldId id="450" r:id="rId15"/>
    <p:sldId id="44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1">
          <p15:clr>
            <a:srgbClr val="A4A3A4"/>
          </p15:clr>
        </p15:guide>
        <p15:guide id="2" orient="horz" pos="4175">
          <p15:clr>
            <a:srgbClr val="A4A3A4"/>
          </p15:clr>
        </p15:guide>
        <p15:guide id="3" orient="horz" pos="311">
          <p15:clr>
            <a:srgbClr val="A4A3A4"/>
          </p15:clr>
        </p15:guide>
        <p15:guide id="4" pos="5503">
          <p15:clr>
            <a:srgbClr val="A4A3A4"/>
          </p15:clr>
        </p15:guide>
        <p15:guide id="5" pos="317">
          <p15:clr>
            <a:srgbClr val="A4A3A4"/>
          </p15:clr>
        </p15:guide>
        <p15:guide id="6" pos="151">
          <p15:clr>
            <a:srgbClr val="A4A3A4"/>
          </p15:clr>
        </p15:guide>
        <p15:guide id="7" pos="558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  <p:cmAuthor id="1" name="Nicki Hickmon" initials="NLH" lastIdx="2" clrIdx="1"/>
  <p:cmAuthor id="2" name="Hickmon, Nicki L." initials="HNL" lastIdx="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04" autoAdjust="0"/>
    <p:restoredTop sz="50000" autoAdjust="0"/>
  </p:normalViewPr>
  <p:slideViewPr>
    <p:cSldViewPr snapToGrid="0" showGuides="1">
      <p:cViewPr varScale="1">
        <p:scale>
          <a:sx n="140" d="100"/>
          <a:sy n="140" d="100"/>
        </p:scale>
        <p:origin x="2224" y="192"/>
      </p:cViewPr>
      <p:guideLst>
        <p:guide orient="horz" pos="671"/>
        <p:guide orient="horz" pos="4175"/>
        <p:guide orient="horz" pos="311"/>
        <p:guide pos="5503"/>
        <p:guide pos="317"/>
        <p:guide pos="151"/>
        <p:guide pos="55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C5D86-6886-B54A-8006-B3B0525F402E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ANL PEMP sept 8 speaker V3.pptx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7D3DA-A338-B949-B8F5-D2E2F6B20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712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ANL PEMP sept 8 speaker V3.pptx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711594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5497444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710816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5496666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3618612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699592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706193"/>
            <a:ext cx="8434552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589851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5902307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606"/>
            <a:ext cx="8372901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6318955"/>
            <a:ext cx="3711039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9144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372901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021" y="627296"/>
            <a:ext cx="1859645" cy="6699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799" y="730250"/>
            <a:ext cx="618807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1066539" y="-1241416"/>
            <a:ext cx="3876414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020"/>
            <a:ext cx="9144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9144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2"/>
            <a:ext cx="5851526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995"/>
            <a:ext cx="837290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79" y="167614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899574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726366"/>
            <a:ext cx="8452904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4589246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899573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66274"/>
            <a:ext cx="8484914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320210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59068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681606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116710"/>
            <a:ext cx="6776128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1229593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1605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0"/>
            <a:ext cx="8925873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9144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5042974"/>
            <a:ext cx="832104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-1"/>
            <a:ext cx="8925873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ANL PEMP sept 8 speaker version V3.pptx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50"/>
            <a:ext cx="8372901" cy="499714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445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699995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79" y="4080588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4066957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731527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720414"/>
            <a:ext cx="202374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4" y="3290408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3304768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3" y="4872981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4856121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998349"/>
            <a:ext cx="41148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3998349"/>
            <a:ext cx="4097585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5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89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1160" y="6436886"/>
            <a:ext cx="769422" cy="2771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72901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9995"/>
            <a:ext cx="8372901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73709"/>
            <a:ext cx="4572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09" r:id="rId10"/>
    <p:sldLayoutId id="2147483695" r:id="rId11"/>
    <p:sldLayoutId id="2147483739" r:id="rId12"/>
    <p:sldLayoutId id="2147483696" r:id="rId13"/>
    <p:sldLayoutId id="2147483689" r:id="rId14"/>
    <p:sldLayoutId id="2147483710" r:id="rId15"/>
    <p:sldLayoutId id="2147483706" r:id="rId16"/>
    <p:sldLayoutId id="2147483704" r:id="rId17"/>
    <p:sldLayoutId id="2147483769" r:id="rId18"/>
    <p:sldLayoutId id="2147483770" r:id="rId19"/>
    <p:sldLayoutId id="2147483771" r:id="rId20"/>
    <p:sldLayoutId id="2147483772" r:id="rId21"/>
    <p:sldLayoutId id="2147483761" r:id="rId22"/>
    <p:sldLayoutId id="2147483762" r:id="rId23"/>
    <p:sldLayoutId id="2147483763" r:id="rId24"/>
    <p:sldLayoutId id="2147483765" r:id="rId25"/>
    <p:sldLayoutId id="2147483766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tiff"/><Relationship Id="rId39" Type="http://schemas.openxmlformats.org/officeDocument/2006/relationships/image" Target="../media/image63.tiff"/><Relationship Id="rId21" Type="http://schemas.openxmlformats.org/officeDocument/2006/relationships/image" Target="../media/image45.png"/><Relationship Id="rId34" Type="http://schemas.openxmlformats.org/officeDocument/2006/relationships/image" Target="../media/image58.tiff"/><Relationship Id="rId42" Type="http://schemas.openxmlformats.org/officeDocument/2006/relationships/image" Target="../media/image66.tiff"/><Relationship Id="rId47" Type="http://schemas.openxmlformats.org/officeDocument/2006/relationships/image" Target="../media/image71.tiff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6" Type="http://schemas.openxmlformats.org/officeDocument/2006/relationships/image" Target="../media/image40.png"/><Relationship Id="rId29" Type="http://schemas.openxmlformats.org/officeDocument/2006/relationships/image" Target="../media/image53.tif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tiff"/><Relationship Id="rId37" Type="http://schemas.openxmlformats.org/officeDocument/2006/relationships/image" Target="../media/image61.tiff"/><Relationship Id="rId40" Type="http://schemas.openxmlformats.org/officeDocument/2006/relationships/image" Target="../media/image64.tiff"/><Relationship Id="rId45" Type="http://schemas.openxmlformats.org/officeDocument/2006/relationships/image" Target="../media/image69.tiff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tiff"/><Relationship Id="rId36" Type="http://schemas.openxmlformats.org/officeDocument/2006/relationships/image" Target="../media/image60.tiff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tiff"/><Relationship Id="rId44" Type="http://schemas.openxmlformats.org/officeDocument/2006/relationships/image" Target="../media/image68.tiff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tiff"/><Relationship Id="rId30" Type="http://schemas.openxmlformats.org/officeDocument/2006/relationships/image" Target="../media/image54.tiff"/><Relationship Id="rId35" Type="http://schemas.openxmlformats.org/officeDocument/2006/relationships/image" Target="../media/image59.tiff"/><Relationship Id="rId43" Type="http://schemas.openxmlformats.org/officeDocument/2006/relationships/image" Target="../media/image67.tiff"/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tiff"/><Relationship Id="rId33" Type="http://schemas.openxmlformats.org/officeDocument/2006/relationships/image" Target="../media/image57.tiff"/><Relationship Id="rId38" Type="http://schemas.openxmlformats.org/officeDocument/2006/relationships/image" Target="../media/image62.tiff"/><Relationship Id="rId46" Type="http://schemas.openxmlformats.org/officeDocument/2006/relationships/image" Target="../media/image70.png"/><Relationship Id="rId20" Type="http://schemas.openxmlformats.org/officeDocument/2006/relationships/image" Target="../media/image44.png"/><Relationship Id="rId41" Type="http://schemas.openxmlformats.org/officeDocument/2006/relationships/image" Target="../media/image6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L-DIGR/saws-demo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11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9.emf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E9B8313-8B9A-D043-A1F5-4D1A7DFAE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B5A49F95-41C7-714C-90AC-9D5222CBC36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7073" y="1687605"/>
            <a:ext cx="5426927" cy="2706624"/>
          </a:xfrm>
          <a:prstGeom prst="rect">
            <a:avLst/>
          </a:prstGeom>
        </p:spPr>
      </p:pic>
      <p:sp>
        <p:nvSpPr>
          <p:cNvPr id="36" name="Title 35">
            <a:extLst>
              <a:ext uri="{FF2B5EF4-FFF2-40B4-BE49-F238E27FC236}">
                <a16:creationId xmlns:a16="http://schemas.microsoft.com/office/drawing/2014/main" id="{796325A2-222B-4549-A7F1-57E22434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89100"/>
            <a:ext cx="3717072" cy="2706624"/>
          </a:xfrm>
        </p:spPr>
        <p:txBody>
          <a:bodyPr>
            <a:normAutofit/>
          </a:bodyPr>
          <a:lstStyle/>
          <a:p>
            <a:r>
              <a:rPr lang="en-US" dirty="0"/>
              <a:t>Open Radar Science. Leading from Behind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6D79C0D-5D47-3E42-B6AA-5F31BAB8DF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Scott Collis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E237B4A5-F7DF-9E4D-986D-9320E7E23B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Atmospheric Scientist, Argonne National Laboratory.</a:t>
            </a:r>
          </a:p>
          <a:p>
            <a:r>
              <a:rPr lang="en-US" dirty="0"/>
              <a:t>Senior Institute Fellow, Northwestern University.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667D9E56-FEF4-664C-AE95-09C8BB6F32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5048" y="4681416"/>
            <a:ext cx="2692871" cy="3937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Robert Jackson, Zach Sherman, Jason </a:t>
            </a:r>
            <a:r>
              <a:rPr lang="en-US" dirty="0" err="1"/>
              <a:t>HemEdinger</a:t>
            </a:r>
            <a:r>
              <a:rPr lang="en-US" dirty="0"/>
              <a:t> and Mark </a:t>
            </a:r>
            <a:r>
              <a:rPr lang="en-US" dirty="0" err="1"/>
              <a:t>Picel</a:t>
            </a:r>
            <a:r>
              <a:rPr lang="en-US" dirty="0"/>
              <a:t> 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D853A8-887D-0042-9CF1-952488CD5D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5048" y="5131107"/>
            <a:ext cx="2692871" cy="842146"/>
          </a:xfrm>
        </p:spPr>
        <p:txBody>
          <a:bodyPr/>
          <a:lstStyle/>
          <a:p>
            <a:r>
              <a:rPr lang="en-US" dirty="0"/>
              <a:t>Argonne National Laboratory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17903F44-D147-FE47-85E0-9412475092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And so many more….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50496BB-7E07-C440-A6D1-501EB297D3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0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89E13A-3882-C94E-BB6A-1FC8BC45E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29B38-878B-7B4D-BCFD-0017FCA55F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With so many radars and different formats we needed to get our act together. </a:t>
            </a:r>
          </a:p>
          <a:p>
            <a:r>
              <a:rPr lang="en-US" dirty="0"/>
              <a:t>Just before joining the lab in 2010 I had made the switch from IDL to Python. Python provided a wonderful menagerie of data objects to use!</a:t>
            </a:r>
          </a:p>
          <a:p>
            <a:r>
              <a:rPr lang="en-US" dirty="0"/>
              <a:t>In 2012 I went to DoE with a proposal to build a framework with a translation layer and make it open source … I had just discovered GitHub and wanted in on that! </a:t>
            </a:r>
          </a:p>
          <a:p>
            <a:r>
              <a:rPr lang="en-US" dirty="0"/>
              <a:t>Thus the Python-ARM Radar Toolkit was born.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F8F766-809E-0047-8FA8-2A165917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radar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34E72-4F84-2247-8319-B2AED85C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31" y="2567035"/>
            <a:ext cx="2837884" cy="28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CC8A1E-69F7-0A4A-A538-820FB82C9D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3006" y="2282506"/>
            <a:ext cx="4840994" cy="16732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Philosophy: It’s all about the data model.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3845806" cy="4422775"/>
          </a:xfrm>
        </p:spPr>
        <p:txBody>
          <a:bodyPr/>
          <a:lstStyle/>
          <a:p>
            <a:r>
              <a:rPr lang="en-US" dirty="0" err="1"/>
              <a:t>Py</a:t>
            </a:r>
            <a:r>
              <a:rPr lang="en-US" dirty="0"/>
              <a:t>-ART’s central core is a data model for gated data with pointing information. </a:t>
            </a:r>
          </a:p>
          <a:p>
            <a:r>
              <a:rPr lang="en-US" dirty="0" err="1"/>
              <a:t>Py</a:t>
            </a:r>
            <a:r>
              <a:rPr lang="en-US" dirty="0"/>
              <a:t>-ART created a way of representing radar data in the Python programming language that mirrors the CF-Radial standard.</a:t>
            </a:r>
          </a:p>
          <a:p>
            <a:r>
              <a:rPr lang="en-US" dirty="0" err="1"/>
              <a:t>Py</a:t>
            </a:r>
            <a:r>
              <a:rPr lang="en-US" dirty="0"/>
              <a:t>-ART has a cloud functions to correct, retrieve and grid radar data.</a:t>
            </a:r>
          </a:p>
          <a:p>
            <a:r>
              <a:rPr lang="en-US" dirty="0"/>
              <a:t>By keeping a limited scope </a:t>
            </a:r>
            <a:r>
              <a:rPr lang="en-US" dirty="0" err="1"/>
              <a:t>Py</a:t>
            </a:r>
            <a:r>
              <a:rPr lang="en-US" dirty="0"/>
              <a:t>-ART aims to “do less better”.</a:t>
            </a:r>
          </a:p>
          <a:p>
            <a:r>
              <a:rPr lang="en-US" dirty="0"/>
              <a:t>There is now a </a:t>
            </a:r>
            <a:r>
              <a:rPr lang="en-US" b="1" dirty="0"/>
              <a:t>rich ecosystem</a:t>
            </a:r>
            <a:r>
              <a:rPr lang="en-US" dirty="0"/>
              <a:t> of packages that interact: ART-View, CSU tools, </a:t>
            </a:r>
            <a:r>
              <a:rPr lang="en-US" dirty="0" err="1"/>
              <a:t>PyTDA</a:t>
            </a:r>
            <a:r>
              <a:rPr lang="en-US" dirty="0"/>
              <a:t>, </a:t>
            </a:r>
            <a:r>
              <a:rPr lang="en-US" dirty="0" err="1"/>
              <a:t>Multidop</a:t>
            </a:r>
            <a:r>
              <a:rPr lang="en-US" dirty="0"/>
              <a:t> to name a few. Oh and we are working on TINT!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Python ARM Radar Toolkit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560" y="1676179"/>
            <a:ext cx="4400387" cy="680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22BBC-A41E-7248-B3B9-4F0A5D4F6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114" y="4127361"/>
            <a:ext cx="4528890" cy="16174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7B0B77-BA0E-5842-9EE3-4F50F1ECD798}"/>
              </a:ext>
            </a:extLst>
          </p:cNvPr>
          <p:cNvSpPr/>
          <p:nvPr/>
        </p:nvSpPr>
        <p:spPr>
          <a:xfrm>
            <a:off x="4642531" y="5693601"/>
            <a:ext cx="43666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Animation courtesy of users Marcus van Lier-</a:t>
            </a:r>
            <a:r>
              <a:rPr lang="en-US" sz="1400" dirty="0" err="1"/>
              <a:t>Walqui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and Sara E. Lytle</a:t>
            </a:r>
          </a:p>
          <a:p>
            <a:pPr algn="ctr"/>
            <a:r>
              <a:rPr lang="en-US" sz="1400" dirty="0"/>
              <a:t>Data: Andrei </a:t>
            </a:r>
            <a:r>
              <a:rPr lang="en-US" sz="1400" dirty="0" err="1"/>
              <a:t>Lindenmaeir</a:t>
            </a:r>
            <a:r>
              <a:rPr lang="en-US" sz="1400" dirty="0"/>
              <a:t> – ARM Mentor</a:t>
            </a:r>
          </a:p>
        </p:txBody>
      </p:sp>
    </p:spTree>
    <p:extLst>
      <p:ext uri="{BB962C8B-B14F-4D97-AF65-F5344CB8AC3E}">
        <p14:creationId xmlns:p14="http://schemas.microsoft.com/office/powerpoint/2010/main" val="312025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ge result for bom logo">
            <a:extLst>
              <a:ext uri="{FF2B5EF4-FFF2-40B4-BE49-F238E27FC236}">
                <a16:creationId xmlns:a16="http://schemas.microsoft.com/office/drawing/2014/main" id="{58F8D2A2-4F3D-EF41-B43C-5F9ECB687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94" y="1385887"/>
            <a:ext cx="11318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523F9221-D25F-6A41-B2C7-3C479B129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4281" y="2289175"/>
            <a:ext cx="21780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630C8258-66AF-6842-916C-03338C400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94" y="2263775"/>
            <a:ext cx="2535237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4">
            <a:extLst>
              <a:ext uri="{FF2B5EF4-FFF2-40B4-BE49-F238E27FC236}">
                <a16:creationId xmlns:a16="http://schemas.microsoft.com/office/drawing/2014/main" id="{E9FFB79F-64E7-E446-9B1E-71FB560EE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944" y="1447800"/>
            <a:ext cx="16732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5">
            <a:extLst>
              <a:ext uri="{FF2B5EF4-FFF2-40B4-BE49-F238E27FC236}">
                <a16:creationId xmlns:a16="http://schemas.microsoft.com/office/drawing/2014/main" id="{0A0D91EF-CE22-FC4B-BB74-8D04CC894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8706" y="1347787"/>
            <a:ext cx="933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4BC042E0-023F-5049-A50A-8C46CEF12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7756" y="1382712"/>
            <a:ext cx="18700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D398F7D7-F5DC-E941-B0EE-4E1A46098F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194" y="1309687"/>
            <a:ext cx="8604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8">
            <a:extLst>
              <a:ext uri="{FF2B5EF4-FFF2-40B4-BE49-F238E27FC236}">
                <a16:creationId xmlns:a16="http://schemas.microsoft.com/office/drawing/2014/main" id="{E40BA50E-290F-B043-B180-BB927636C3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9556" y="3024187"/>
            <a:ext cx="7651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id="{900CAA0B-578C-1342-8B34-DBC251F86B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9794" y="2185987"/>
            <a:ext cx="931862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0">
            <a:extLst>
              <a:ext uri="{FF2B5EF4-FFF2-40B4-BE49-F238E27FC236}">
                <a16:creationId xmlns:a16="http://schemas.microsoft.com/office/drawing/2014/main" id="{C0A892F9-C2A5-3341-A700-3F42652526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6106" y="3844925"/>
            <a:ext cx="15748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1">
            <a:extLst>
              <a:ext uri="{FF2B5EF4-FFF2-40B4-BE49-F238E27FC236}">
                <a16:creationId xmlns:a16="http://schemas.microsoft.com/office/drawing/2014/main" id="{9F5E7134-347E-9B41-8D3D-CD43931B7B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0769" y="3152775"/>
            <a:ext cx="2097087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2">
            <a:extLst>
              <a:ext uri="{FF2B5EF4-FFF2-40B4-BE49-F238E27FC236}">
                <a16:creationId xmlns:a16="http://schemas.microsoft.com/office/drawing/2014/main" id="{F0B748FD-EDD5-A149-93CF-84792A71CB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556" y="3289300"/>
            <a:ext cx="1412875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3">
            <a:extLst>
              <a:ext uri="{FF2B5EF4-FFF2-40B4-BE49-F238E27FC236}">
                <a16:creationId xmlns:a16="http://schemas.microsoft.com/office/drawing/2014/main" id="{5A4CCEDF-AB9D-844F-B4BB-F07F402195D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369" y="3890962"/>
            <a:ext cx="12287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FB025DD1-122B-2647-8C1D-2D2FA55BE4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4256" y="2936875"/>
            <a:ext cx="1663700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5">
            <a:extLst>
              <a:ext uri="{FF2B5EF4-FFF2-40B4-BE49-F238E27FC236}">
                <a16:creationId xmlns:a16="http://schemas.microsoft.com/office/drawing/2014/main" id="{264AF18C-AC6A-774F-ABE2-FAFA679606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919" y="2293937"/>
            <a:ext cx="11652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6">
            <a:extLst>
              <a:ext uri="{FF2B5EF4-FFF2-40B4-BE49-F238E27FC236}">
                <a16:creationId xmlns:a16="http://schemas.microsoft.com/office/drawing/2014/main" id="{42E3BEB3-C8C9-F642-B762-C16FB1E71C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897" y="3932237"/>
            <a:ext cx="1614488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7">
            <a:extLst>
              <a:ext uri="{FF2B5EF4-FFF2-40B4-BE49-F238E27FC236}">
                <a16:creationId xmlns:a16="http://schemas.microsoft.com/office/drawing/2014/main" id="{34E07DD1-EB56-B449-8596-E02C747441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1094" y="2190750"/>
            <a:ext cx="865187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C6A07DE3-E8C7-7747-907C-51E7739597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944" y="3127375"/>
            <a:ext cx="1103312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9">
            <a:extLst>
              <a:ext uri="{FF2B5EF4-FFF2-40B4-BE49-F238E27FC236}">
                <a16:creationId xmlns:a16="http://schemas.microsoft.com/office/drawing/2014/main" id="{6762A4A8-DFAC-E148-8C02-BEF20C57EFA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8906" y="4233862"/>
            <a:ext cx="1739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0">
            <a:extLst>
              <a:ext uri="{FF2B5EF4-FFF2-40B4-BE49-F238E27FC236}">
                <a16:creationId xmlns:a16="http://schemas.microsoft.com/office/drawing/2014/main" id="{049A95F5-E677-6F4A-803B-8DE8C60CE0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1244" y="3367087"/>
            <a:ext cx="8382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1">
            <a:extLst>
              <a:ext uri="{FF2B5EF4-FFF2-40B4-BE49-F238E27FC236}">
                <a16:creationId xmlns:a16="http://schemas.microsoft.com/office/drawing/2014/main" id="{D944888B-7215-174D-842B-1E23A5A1C54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756" y="4652962"/>
            <a:ext cx="1281113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2">
            <a:extLst>
              <a:ext uri="{FF2B5EF4-FFF2-40B4-BE49-F238E27FC236}">
                <a16:creationId xmlns:a16="http://schemas.microsoft.com/office/drawing/2014/main" id="{B80D8B24-ACC9-D54F-8249-7F13F4E628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1644" y="4394200"/>
            <a:ext cx="184150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3">
            <a:extLst>
              <a:ext uri="{FF2B5EF4-FFF2-40B4-BE49-F238E27FC236}">
                <a16:creationId xmlns:a16="http://schemas.microsoft.com/office/drawing/2014/main" id="{A6F952B2-877D-9E4B-9795-80CD9846EF2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6681" y="4816475"/>
            <a:ext cx="17526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C2CD5D-A91A-4C49-9025-707D9195F9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34092" y="4703831"/>
            <a:ext cx="2946400" cy="24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B4A64C-476E-8B40-B6BE-EFFF14365A8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65150" y="5062607"/>
            <a:ext cx="3517722" cy="631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A0CB7-F4F5-F34A-881C-6FED3D9F399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9503" y="5254692"/>
            <a:ext cx="1428676" cy="102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2A49D-7BAC-BE4D-995B-6CE6C70676A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443" y="-43535"/>
            <a:ext cx="1526786" cy="809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14360-3F5A-3943-B5D4-E57AF392D75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256" y="4824481"/>
            <a:ext cx="1397000" cy="1117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7ED24E-0207-3F4E-850C-D90353C29CB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097" y="5531389"/>
            <a:ext cx="1766156" cy="4733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A568BE9-408F-4442-9305-E8AE8A2F782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65541" y="5715068"/>
            <a:ext cx="3213100" cy="63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C35D8A4-9B1C-3049-8C96-CC630A90A20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94" y="5531389"/>
            <a:ext cx="912081" cy="3648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46AA48-7D81-554F-AE18-393D07703C1F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179" y="19304"/>
            <a:ext cx="1011238" cy="10112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2870F9-0F12-D942-9DE7-F309C30152F1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556" y="393009"/>
            <a:ext cx="837373" cy="83737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11E614-97B1-F347-BBC7-BBD0B33C3096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970" y="471521"/>
            <a:ext cx="1778821" cy="6937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CB4377-456A-8B4C-8F0D-719FBA2DF57B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281" y="471521"/>
            <a:ext cx="611788" cy="61178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61B565-EE09-A847-8C5C-3A9443126D67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2460" y="134660"/>
            <a:ext cx="962918" cy="1027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DCB5802-9C70-C74C-BF74-7AB43374168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982583" y="5715067"/>
            <a:ext cx="1053549" cy="105354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4E095-8AB8-9942-A43C-F6D5D27D92B9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499" y="5529871"/>
            <a:ext cx="1499457" cy="14994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E86D8A3-7355-4E48-BF45-5CBA5D070EA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531" y="227217"/>
            <a:ext cx="656920" cy="6481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B32F281-B6FF-704B-B95C-BD97C503ABDB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38" y="127665"/>
            <a:ext cx="739086" cy="7477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5175683-606E-E946-B206-D56D5D6B2D40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508" y="959711"/>
            <a:ext cx="639395" cy="6393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2B4D0A8-B6C6-494B-BE7B-33691E0BF281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479" y="744197"/>
            <a:ext cx="1028700" cy="3401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AC55E1-60B3-3245-9316-84ACF6EAE52F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5054" y="6204017"/>
            <a:ext cx="1881939" cy="49774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14A1BC9-F1C2-684A-B535-4E3F419D809C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44" y="5949121"/>
            <a:ext cx="884169" cy="88416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FB84D6F-06FC-E54A-BF8F-CF32E9E5778D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99" y="6349032"/>
            <a:ext cx="651916" cy="45726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24018E0-B1C2-1147-A07B-FD294FC985B6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80" y="3740662"/>
            <a:ext cx="577466" cy="10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1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AADC9E-5DF7-334F-BB2D-8E49A97EBE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https://github.com/ANL-DIGR/saws-demo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01ED7-E114-414E-BD56-3D2CAE924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FF97A-3F39-C146-B90D-49A499EF4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3595E6-B9D8-A44D-9DEC-580FBBA4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to course</a:t>
            </a:r>
          </a:p>
        </p:txBody>
      </p:sp>
    </p:spTree>
    <p:extLst>
      <p:ext uri="{BB962C8B-B14F-4D97-AF65-F5344CB8AC3E}">
        <p14:creationId xmlns:p14="http://schemas.microsoft.com/office/powerpoint/2010/main" val="7457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oudcoolfst">
            <a:hlinkClick r:id="" action="ppaction://media"/>
            <a:extLst>
              <a:ext uri="{FF2B5EF4-FFF2-40B4-BE49-F238E27FC236}">
                <a16:creationId xmlns:a16="http://schemas.microsoft.com/office/drawing/2014/main" id="{D08BA846-BD6D-864E-B303-039B9D228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03759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A05CA-4CE5-6A4C-85ED-F8F543973604}"/>
              </a:ext>
            </a:extLst>
          </p:cNvPr>
          <p:cNvSpPr txBox="1"/>
          <p:nvPr/>
        </p:nvSpPr>
        <p:spPr>
          <a:xfrm>
            <a:off x="357808" y="99392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The power of community software.. But, you need standards, unit testing and </a:t>
            </a:r>
          </a:p>
          <a:p>
            <a:pPr algn="ctr"/>
            <a:r>
              <a:rPr lang="en-US" b="1" i="1" dirty="0"/>
              <a:t>continuous integration.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2BD3B-898C-6446-9BC8-14D4A0ACAD3E}"/>
              </a:ext>
            </a:extLst>
          </p:cNvPr>
          <p:cNvSpPr/>
          <p:nvPr/>
        </p:nvSpPr>
        <p:spPr>
          <a:xfrm>
            <a:off x="1370707" y="6005295"/>
            <a:ext cx="6583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Only </a:t>
            </a:r>
            <a:r>
              <a:rPr lang="en-US" b="1" i="1" dirty="0" err="1"/>
              <a:t>scollis</a:t>
            </a:r>
            <a:r>
              <a:rPr lang="en-US" b="1" i="1" dirty="0"/>
              <a:t>, </a:t>
            </a:r>
            <a:r>
              <a:rPr lang="en-US" b="1" i="1" dirty="0" err="1"/>
              <a:t>jjhelmus</a:t>
            </a:r>
            <a:r>
              <a:rPr lang="en-US" b="1" i="1" dirty="0"/>
              <a:t>, </a:t>
            </a:r>
            <a:r>
              <a:rPr lang="en-US" b="1" i="1" dirty="0" err="1"/>
              <a:t>zssherman</a:t>
            </a:r>
            <a:r>
              <a:rPr lang="en-US" b="1" i="1" dirty="0"/>
              <a:t>, </a:t>
            </a:r>
            <a:r>
              <a:rPr lang="en-US" b="1" i="1" dirty="0" err="1"/>
              <a:t>rcjackson</a:t>
            </a:r>
            <a:r>
              <a:rPr lang="en-US" b="1" i="1" dirty="0"/>
              <a:t> and </a:t>
            </a:r>
            <a:r>
              <a:rPr lang="en-US" b="1" i="1" dirty="0" err="1"/>
              <a:t>rumpkie</a:t>
            </a:r>
            <a:r>
              <a:rPr lang="en-US" b="1" i="1" dirty="0"/>
              <a:t> </a:t>
            </a:r>
          </a:p>
          <a:p>
            <a:r>
              <a:rPr lang="en-US" b="1" i="1" dirty="0"/>
              <a:t>have received  ARM funds. The other 28 have not…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A693-0CA2-5D44-89A3-4962A58646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687" y="1309674"/>
            <a:ext cx="2744304" cy="418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E752B-5597-B44E-B9FA-BEE99539E4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061" y="1309674"/>
            <a:ext cx="1530626" cy="4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0D7574-46D1-8544-B932-FF58DF977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are all in this together…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DADB1-244C-8047-9F43-4DCFED73D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5164181" cy="4422775"/>
          </a:xfrm>
        </p:spPr>
        <p:txBody>
          <a:bodyPr/>
          <a:lstStyle/>
          <a:p>
            <a:r>
              <a:rPr lang="en-US" dirty="0"/>
              <a:t>Python efforts in Radar Meteorology nucleated in parallel in Europe and the USA. </a:t>
            </a:r>
          </a:p>
          <a:p>
            <a:r>
              <a:rPr lang="en-US" dirty="0"/>
              <a:t>In addition the long standing TITAN software cloud received NSF support for a modernization surge. </a:t>
            </a:r>
          </a:p>
          <a:p>
            <a:r>
              <a:rPr lang="en-US" dirty="0"/>
              <a:t>A short course at ERAD 2014 led to a co-written paper which lead to a rotating course between ERAD and the AMS radar conference. </a:t>
            </a:r>
          </a:p>
          <a:p>
            <a:r>
              <a:rPr lang="en-US" dirty="0"/>
              <a:t>We now have a web presence and a growing ecosystem of identified packages.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CFE8E5-400E-DF41-B847-76D252B5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Radar Partnership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841F4-3389-B946-9A23-1F44F881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81" y="1733625"/>
            <a:ext cx="3040019" cy="960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B302E-1AB6-6144-9A60-CDEFB18AF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802" y="3487723"/>
            <a:ext cx="2685199" cy="167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A717D-59E5-4349-99E0-268E5A40C8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999" y="2774436"/>
            <a:ext cx="1408782" cy="1426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A575E0-0424-4B4F-8F71-B3089E82A387}"/>
              </a:ext>
            </a:extLst>
          </p:cNvPr>
          <p:cNvSpPr/>
          <p:nvPr/>
        </p:nvSpPr>
        <p:spPr>
          <a:xfrm>
            <a:off x="6106802" y="2527300"/>
            <a:ext cx="2084698" cy="166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D73EEC-8B23-8C48-A1DD-33AA7D31E1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999" y="5165973"/>
            <a:ext cx="1147692" cy="1147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78CD45-F032-9E41-8679-CD9F7955E1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37" y="4959083"/>
            <a:ext cx="4998554" cy="15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0BD2E-1712-DF4C-AC91-E52F68B25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Talk About Weather Radar.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97929E-EC42-0146-A1ED-6BA23229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this talk: Key take homes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DA41E-63D8-964E-8476-FEFAFF0F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44" y="1733898"/>
            <a:ext cx="4051331" cy="459880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889B6F-21C1-CC48-8551-5F7205B950E7}"/>
              </a:ext>
            </a:extLst>
          </p:cNvPr>
          <p:cNvSpPr txBox="1">
            <a:spLocks/>
          </p:cNvSpPr>
          <p:nvPr/>
        </p:nvSpPr>
        <p:spPr>
          <a:xfrm>
            <a:off x="457200" y="1733625"/>
            <a:ext cx="4023360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730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2858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518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Welcome to the world of open radar science. </a:t>
            </a:r>
          </a:p>
          <a:p>
            <a:r>
              <a:rPr lang="en-US" dirty="0"/>
              <a:t>This PPT is a bit backup, and a bit background.. </a:t>
            </a:r>
          </a:p>
          <a:p>
            <a:r>
              <a:rPr lang="en-US" dirty="0"/>
              <a:t>I will show some examples of open source software that is designed to work with weather radar.</a:t>
            </a:r>
          </a:p>
          <a:p>
            <a:r>
              <a:rPr lang="en-US" dirty="0"/>
              <a:t>It I is built around several technologies including </a:t>
            </a:r>
            <a:r>
              <a:rPr lang="en-US" dirty="0" err="1"/>
              <a:t>Jupyter</a:t>
            </a:r>
            <a:r>
              <a:rPr lang="en-US" dirty="0"/>
              <a:t>, Binder and </a:t>
            </a:r>
            <a:r>
              <a:rPr lang="en-US" dirty="0" err="1"/>
              <a:t>Pangeo</a:t>
            </a:r>
            <a:r>
              <a:rPr lang="en-US" dirty="0"/>
              <a:t>…</a:t>
            </a:r>
          </a:p>
          <a:p>
            <a:r>
              <a:rPr lang="en-US" dirty="0"/>
              <a:t>Fingers crossed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3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97929E-EC42-0146-A1ED-6BA23229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this talk: Key take homes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DA41E-63D8-964E-8476-FEFAFF0F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44" y="1733898"/>
            <a:ext cx="4051331" cy="459880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889B6F-21C1-CC48-8551-5F7205B950E7}"/>
              </a:ext>
            </a:extLst>
          </p:cNvPr>
          <p:cNvSpPr txBox="1">
            <a:spLocks/>
          </p:cNvSpPr>
          <p:nvPr/>
        </p:nvSpPr>
        <p:spPr>
          <a:xfrm>
            <a:off x="457200" y="1733625"/>
            <a:ext cx="4023360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730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2858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518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4263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Welcome to the world of open radar science. </a:t>
            </a:r>
          </a:p>
          <a:p>
            <a:r>
              <a:rPr lang="en-US" dirty="0"/>
              <a:t>This PPT is a bit backup, and a bit background.. </a:t>
            </a:r>
          </a:p>
          <a:p>
            <a:r>
              <a:rPr lang="en-US" dirty="0"/>
              <a:t>I will show some examples of open source software that is designed to work with weather radar.</a:t>
            </a:r>
          </a:p>
          <a:p>
            <a:r>
              <a:rPr lang="en-US" dirty="0"/>
              <a:t>It I is built around several technologies including </a:t>
            </a:r>
            <a:r>
              <a:rPr lang="en-US" dirty="0" err="1"/>
              <a:t>Jupyter</a:t>
            </a:r>
            <a:r>
              <a:rPr lang="en-US" dirty="0"/>
              <a:t>, Binder and </a:t>
            </a:r>
            <a:r>
              <a:rPr lang="en-US" dirty="0" err="1"/>
              <a:t>Pangeo</a:t>
            </a:r>
            <a:r>
              <a:rPr lang="en-US" dirty="0"/>
              <a:t>…</a:t>
            </a:r>
          </a:p>
          <a:p>
            <a:r>
              <a:rPr lang="en-US" dirty="0"/>
              <a:t>Fingers crossed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0385AF-B075-8A41-9307-78F6D33CBC18}"/>
              </a:ext>
            </a:extLst>
          </p:cNvPr>
          <p:cNvSpPr/>
          <p:nvPr/>
        </p:nvSpPr>
        <p:spPr>
          <a:xfrm>
            <a:off x="4778344" y="6028949"/>
            <a:ext cx="22108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print(“Hello, world!”)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C4375D-B696-C642-AA47-4D1C58C6F0CE}"/>
              </a:ext>
            </a:extLst>
          </p:cNvPr>
          <p:cNvCxnSpPr/>
          <p:nvPr/>
        </p:nvCxnSpPr>
        <p:spPr>
          <a:xfrm>
            <a:off x="4828039" y="5979254"/>
            <a:ext cx="11054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E500775-C3EB-B44F-91E7-67199B9401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168748"/>
            <a:ext cx="8372901" cy="499715"/>
          </a:xfrm>
        </p:spPr>
        <p:txBody>
          <a:bodyPr/>
          <a:lstStyle/>
          <a:p>
            <a:r>
              <a:rPr lang="en-US" dirty="0"/>
              <a:t>A Talk About Weather Radar.</a:t>
            </a:r>
          </a:p>
        </p:txBody>
      </p:sp>
    </p:spTree>
    <p:extLst>
      <p:ext uri="{BB962C8B-B14F-4D97-AF65-F5344CB8AC3E}">
        <p14:creationId xmlns:p14="http://schemas.microsoft.com/office/powerpoint/2010/main" val="24574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A718D-3D18-4E47-8AC1-C958283565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First used for the detection of aircraft in 1935</a:t>
            </a:r>
          </a:p>
          <a:p>
            <a:r>
              <a:rPr lang="en-US" dirty="0"/>
              <a:t>Pulses of electromagnetic radiation were emitted along a narrow beam and scattered off objects (aircraft, birds, insects, raindrops..)</a:t>
            </a:r>
          </a:p>
          <a:p>
            <a:r>
              <a:rPr lang="en-US" dirty="0"/>
              <a:t>Meteorological returns were considered a nuisance, making detection of enemy aircraft difficult</a:t>
            </a:r>
          </a:p>
          <a:p>
            <a:r>
              <a:rPr lang="en-US" dirty="0"/>
              <a:t>…Once person’s noise is another person’s signal!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C67D9D-9557-9C41-818D-EE8C9B44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Detection And Ranging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6A447-A108-FC4C-9200-AE9A94BA8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1981200"/>
            <a:ext cx="301217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4362BC-F2D4-1D48-AD01-8E09A0AE64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 on radar remote sensing…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F85B791-FBE4-A647-A382-288AA058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547AF-E7F8-C142-9DAE-E1188CB0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924" y="1487408"/>
            <a:ext cx="5152179" cy="4033614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FF35E8F-635B-C04C-B8A3-5DE4CB684E9E}"/>
              </a:ext>
            </a:extLst>
          </p:cNvPr>
          <p:cNvSpPr txBox="1">
            <a:spLocks/>
          </p:cNvSpPr>
          <p:nvPr/>
        </p:nvSpPr>
        <p:spPr bwMode="auto">
          <a:xfrm>
            <a:off x="457200" y="1699995"/>
            <a:ext cx="3176546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marL="173038" indent="-173038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rgbClr val="232425"/>
                </a:solidFill>
                <a:latin typeface="+mn-lt"/>
                <a:ea typeface="+mn-ea"/>
                <a:cs typeface="+mn-cs"/>
              </a:defRPr>
            </a:lvl1pPr>
            <a:lvl2pPr marL="457200" indent="-173038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32425"/>
                </a:solidFill>
                <a:latin typeface="+mn-lt"/>
                <a:ea typeface="+mn-ea"/>
                <a:cs typeface="+mn-cs"/>
              </a:defRPr>
            </a:lvl2pPr>
            <a:lvl3pPr marL="627063" indent="-128588" algn="l" defTabSz="45720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32425"/>
                </a:solidFill>
                <a:latin typeface="+mn-lt"/>
                <a:ea typeface="+mn-ea"/>
                <a:cs typeface="+mn-cs"/>
              </a:defRPr>
            </a:lvl3pPr>
            <a:lvl4pPr marL="865188" indent="-171450" algn="l" defTabSz="45720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rgbClr val="232425"/>
                </a:solidFill>
                <a:latin typeface="+mn-lt"/>
                <a:ea typeface="+mn-ea"/>
                <a:cs typeface="+mn-cs"/>
              </a:defRPr>
            </a:lvl4pPr>
            <a:lvl5pPr marL="1084263" indent="-171450" algn="l" defTabSz="45720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3242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distributed small scatters react to a time varying electric field? </a:t>
            </a:r>
          </a:p>
          <a:p>
            <a:r>
              <a:rPr lang="en-US" dirty="0"/>
              <a:t>Scattering is caused by dipoles becoming polarized and radiating a time-lagged EM wave. </a:t>
            </a:r>
          </a:p>
          <a:p>
            <a:r>
              <a:rPr lang="en-US" dirty="0"/>
              <a:t>Rayleigh theory requires the diameter of the </a:t>
            </a:r>
            <a:r>
              <a:rPr lang="en-US" dirty="0" err="1"/>
              <a:t>scatterer</a:t>
            </a:r>
            <a:r>
              <a:rPr lang="en-US" dirty="0"/>
              <a:t> to be much smaller than the wavelength of the radiation to ensure the time varying electromagnetic field is uniform.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F41182-A96D-5647-85FC-DC70CBF73D4D}"/>
              </a:ext>
            </a:extLst>
          </p:cNvPr>
          <p:cNvSpPr/>
          <p:nvPr/>
        </p:nvSpPr>
        <p:spPr>
          <a:xfrm>
            <a:off x="4791761" y="575343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Courtesy Matt </a:t>
            </a:r>
            <a:r>
              <a:rPr lang="en-US" dirty="0" err="1"/>
              <a:t>Kumjian</a:t>
            </a:r>
            <a:r>
              <a:rPr lang="en-US" dirty="0"/>
              <a:t> PSU</a:t>
            </a:r>
          </a:p>
        </p:txBody>
      </p:sp>
    </p:spTree>
    <p:extLst>
      <p:ext uri="{BB962C8B-B14F-4D97-AF65-F5344CB8AC3E}">
        <p14:creationId xmlns:p14="http://schemas.microsoft.com/office/powerpoint/2010/main" val="8024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507525-0892-B24A-A04A-F3E28DCA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119"/>
            <a:ext cx="8372901" cy="828948"/>
          </a:xfrm>
        </p:spPr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4AC246-9BD6-104F-92DB-BCB99E7B8446}"/>
              </a:ext>
            </a:extLst>
          </p:cNvPr>
          <p:cNvSpPr txBox="1">
            <a:spLocks/>
          </p:cNvSpPr>
          <p:nvPr/>
        </p:nvSpPr>
        <p:spPr>
          <a:xfrm>
            <a:off x="457200" y="1103586"/>
            <a:ext cx="4038600" cy="228600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Radar reflectivity is as simple as how much energy is reflected back from an object.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It is</a:t>
            </a:r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62D667FA-5E82-E149-8150-211318011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017340"/>
              </p:ext>
            </p:extLst>
          </p:nvPr>
        </p:nvGraphicFramePr>
        <p:xfrm>
          <a:off x="1747837" y="2564112"/>
          <a:ext cx="18859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Equation" r:id="rId3" imgW="838200" imgH="419100" progId="Equation.3">
                  <p:embed/>
                </p:oleObj>
              </mc:Choice>
              <mc:Fallback>
                <p:oleObj name="Equation" r:id="rId3" imgW="838200" imgH="419100" progId="Equation.3">
                  <p:embed/>
                  <p:pic>
                    <p:nvPicPr>
                      <p:cNvPr id="18437" name="Object 7">
                        <a:extLst>
                          <a:ext uri="{FF2B5EF4-FFF2-40B4-BE49-F238E27FC236}">
                            <a16:creationId xmlns:a16="http://schemas.microsoft.com/office/drawing/2014/main" id="{6393F37D-F9BB-934E-9782-2BE9BFB49F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7" y="2564112"/>
                        <a:ext cx="18859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BDF51947-FD32-B04B-AD01-CCCC73524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6308"/>
              </p:ext>
            </p:extLst>
          </p:nvPr>
        </p:nvGraphicFramePr>
        <p:xfrm>
          <a:off x="1747837" y="1992242"/>
          <a:ext cx="16859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Equation" r:id="rId5" imgW="749300" imgH="254000" progId="Equation.3">
                  <p:embed/>
                </p:oleObj>
              </mc:Choice>
              <mc:Fallback>
                <p:oleObj name="Equation" r:id="rId5" imgW="749300" imgH="254000" progId="Equation.3">
                  <p:embed/>
                  <p:pic>
                    <p:nvPicPr>
                      <p:cNvPr id="18439" name="Object 10">
                        <a:extLst>
                          <a:ext uri="{FF2B5EF4-FFF2-40B4-BE49-F238E27FC236}">
                            <a16:creationId xmlns:a16="http://schemas.microsoft.com/office/drawing/2014/main" id="{CDD656BA-33BD-574B-88BB-87B935DFC2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7" y="1992242"/>
                        <a:ext cx="16859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>
            <a:extLst>
              <a:ext uri="{FF2B5EF4-FFF2-40B4-BE49-F238E27FC236}">
                <a16:creationId xmlns:a16="http://schemas.microsoft.com/office/drawing/2014/main" id="{13DC1618-167E-0B43-A4D3-94B922524E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50743"/>
              </p:ext>
            </p:extLst>
          </p:nvPr>
        </p:nvGraphicFramePr>
        <p:xfrm>
          <a:off x="2429015" y="4378624"/>
          <a:ext cx="18002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Equation" r:id="rId7" imgW="800100" imgH="419100" progId="Equation.3">
                  <p:embed/>
                </p:oleObj>
              </mc:Choice>
              <mc:Fallback>
                <p:oleObj name="Equation" r:id="rId7" imgW="800100" imgH="419100" progId="Equation.3">
                  <p:embed/>
                  <p:pic>
                    <p:nvPicPr>
                      <p:cNvPr id="18440" name="Object 11">
                        <a:extLst>
                          <a:ext uri="{FF2B5EF4-FFF2-40B4-BE49-F238E27FC236}">
                            <a16:creationId xmlns:a16="http://schemas.microsoft.com/office/drawing/2014/main" id="{504312C0-C5E4-E34F-86F7-44776C0C4D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9015" y="4378624"/>
                        <a:ext cx="18002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96D46AD-2F77-4A44-9BC2-64FB226A6DB6}"/>
              </a:ext>
            </a:extLst>
          </p:cNvPr>
          <p:cNvSpPr txBox="1">
            <a:spLocks/>
          </p:cNvSpPr>
          <p:nvPr/>
        </p:nvSpPr>
        <p:spPr bwMode="auto">
          <a:xfrm>
            <a:off x="457200" y="3510823"/>
            <a:ext cx="4038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1F497D"/>
              </a:buClr>
              <a:buFont typeface="Wingdings" pitchFamily="2" charset="2"/>
              <a:buChar char="§"/>
            </a:pPr>
            <a:r>
              <a:rPr lang="en-US" altLang="en-US" sz="1800" dirty="0">
                <a:latin typeface="Calibri" panose="020F0502020204030204" pitchFamily="34" charset="0"/>
              </a:rPr>
              <a:t>(see </a:t>
            </a:r>
            <a:r>
              <a:rPr lang="en-US" altLang="en-US" sz="1800" dirty="0" err="1">
                <a:latin typeface="Calibri" panose="020F0502020204030204" pitchFamily="34" charset="0"/>
              </a:rPr>
              <a:t>Doviak</a:t>
            </a:r>
            <a:r>
              <a:rPr lang="en-US" altLang="en-US" sz="1800" dirty="0">
                <a:latin typeface="Calibri" panose="020F0502020204030204" pitchFamily="34" charset="0"/>
              </a:rPr>
              <a:t> and </a:t>
            </a:r>
            <a:r>
              <a:rPr lang="en-US" altLang="en-US" sz="1800" dirty="0" err="1">
                <a:latin typeface="Calibri" panose="020F0502020204030204" pitchFamily="34" charset="0"/>
              </a:rPr>
              <a:t>Zrnic</a:t>
            </a:r>
            <a:r>
              <a:rPr lang="en-US" altLang="en-US" sz="1800" dirty="0">
                <a:latin typeface="Calibri" panose="020F0502020204030204" pitchFamily="34" charset="0"/>
              </a:rPr>
              <a:t>, p35) Since wavelength and other factors are independent of N we can define reflectivity </a:t>
            </a:r>
            <a:r>
              <a:rPr lang="en-US" altLang="en-US" sz="1800" b="1" dirty="0">
                <a:latin typeface="Calibri" panose="020F0502020204030204" pitchFamily="34" charset="0"/>
              </a:rPr>
              <a:t>factor:</a:t>
            </a:r>
            <a:r>
              <a:rPr lang="en-US" altLang="en-US" sz="1800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58BBF89-4709-3343-B2D7-4148FC4B6561}"/>
              </a:ext>
            </a:extLst>
          </p:cNvPr>
          <p:cNvSpPr txBox="1">
            <a:spLocks/>
          </p:cNvSpPr>
          <p:nvPr/>
        </p:nvSpPr>
        <p:spPr bwMode="auto">
          <a:xfrm>
            <a:off x="457200" y="5361442"/>
            <a:ext cx="4038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1F497D"/>
              </a:buClr>
              <a:buFont typeface="Wingdings" pitchFamily="2" charset="2"/>
              <a:buChar char="§"/>
            </a:pPr>
            <a:r>
              <a:rPr lang="en-US" altLang="en-US" sz="1800" dirty="0">
                <a:latin typeface="Calibri" panose="020F0502020204030204" pitchFamily="34" charset="0"/>
              </a:rPr>
              <a:t>Assuming a function from (DSD) of N yields:</a:t>
            </a:r>
          </a:p>
        </p:txBody>
      </p:sp>
      <p:pic>
        <p:nvPicPr>
          <p:cNvPr id="12" name="Picture 15" descr="rcs_spherical_water_drops.png">
            <a:extLst>
              <a:ext uri="{FF2B5EF4-FFF2-40B4-BE49-F238E27FC236}">
                <a16:creationId xmlns:a16="http://schemas.microsoft.com/office/drawing/2014/main" id="{25A27D06-16A8-2940-BD45-D17A5BAB7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550" y="1692243"/>
            <a:ext cx="4984750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9">
            <a:extLst>
              <a:ext uri="{FF2B5EF4-FFF2-40B4-BE49-F238E27FC236}">
                <a16:creationId xmlns:a16="http://schemas.microsoft.com/office/drawing/2014/main" id="{8D652B60-017F-AA41-A36F-D3C35B251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594871"/>
              </p:ext>
            </p:extLst>
          </p:nvPr>
        </p:nvGraphicFramePr>
        <p:xfrm>
          <a:off x="1628915" y="5933490"/>
          <a:ext cx="26003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Equation" r:id="rId10" imgW="1155700" imgH="304800" progId="Equation.3">
                  <p:embed/>
                </p:oleObj>
              </mc:Choice>
              <mc:Fallback>
                <p:oleObj name="Equation" r:id="rId10" imgW="1155700" imgH="304800" progId="Equation.3">
                  <p:embed/>
                  <p:pic>
                    <p:nvPicPr>
                      <p:cNvPr id="18438" name="Object 9">
                        <a:extLst>
                          <a:ext uri="{FF2B5EF4-FFF2-40B4-BE49-F238E27FC236}">
                            <a16:creationId xmlns:a16="http://schemas.microsoft.com/office/drawing/2014/main" id="{5F0A7FC3-2114-244E-A1B2-8FFB7567D0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915" y="5933490"/>
                        <a:ext cx="26003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35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698F01-AEA3-DF4B-8351-D86BA765E0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Dual Polarimetric Radar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03F18-23D2-5041-8FAB-2E48DD05AA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Differential reflectivity (aka ZDR) which is the ratio between the horizontal and vertical returns, this is a measure of the oblateness of drops which are squished as they fall.. ~ D0</a:t>
            </a:r>
          </a:p>
          <a:p>
            <a:r>
              <a:rPr lang="en-US" sz="1600" dirty="0"/>
              <a:t>Differential propagation phase (aka </a:t>
            </a:r>
            <a:r>
              <a:rPr lang="en-US" sz="1600" dirty="0" err="1"/>
              <a:t>PhiDP</a:t>
            </a:r>
            <a:r>
              <a:rPr lang="en-US" sz="1600" dirty="0"/>
              <a:t>), this is the difference in phase between the horizontal and vertical return and the specific differential phase (aka KDP) which is the radial differential of </a:t>
            </a:r>
            <a:r>
              <a:rPr lang="en-US" sz="1600" dirty="0" err="1"/>
              <a:t>PhiDP</a:t>
            </a:r>
            <a:r>
              <a:rPr lang="en-US" sz="1600" dirty="0"/>
              <a:t>. The relation between </a:t>
            </a:r>
            <a:r>
              <a:rPr lang="en-US" sz="1600" dirty="0" err="1"/>
              <a:t>Kdp</a:t>
            </a:r>
            <a:r>
              <a:rPr lang="en-US" sz="1600" dirty="0"/>
              <a:t> and the DSD is complex however can be approximated to the 4.24th moment in heavy rain and the 5.6th moment in light precipitation (</a:t>
            </a:r>
            <a:r>
              <a:rPr lang="en-US" sz="1600" dirty="0" err="1"/>
              <a:t>Zrnić</a:t>
            </a:r>
            <a:r>
              <a:rPr lang="en-US" sz="1600" dirty="0"/>
              <a:t> and </a:t>
            </a:r>
            <a:r>
              <a:rPr lang="en-US" sz="1600" dirty="0" err="1"/>
              <a:t>Ryzhkov</a:t>
            </a:r>
            <a:r>
              <a:rPr lang="en-US" sz="1600" dirty="0"/>
              <a:t> 1996). </a:t>
            </a:r>
          </a:p>
          <a:p>
            <a:r>
              <a:rPr lang="en-US" sz="1600" dirty="0"/>
              <a:t>Correlation </a:t>
            </a:r>
            <a:r>
              <a:rPr lang="en-US" sz="1600" dirty="0" err="1"/>
              <a:t>coefficent</a:t>
            </a:r>
            <a:r>
              <a:rPr lang="en-US" sz="1600" dirty="0"/>
              <a:t> (</a:t>
            </a:r>
            <a:r>
              <a:rPr lang="en-US" sz="1600" dirty="0" err="1"/>
              <a:t>RhoHV</a:t>
            </a:r>
            <a:r>
              <a:rPr lang="en-US" sz="1600" dirty="0"/>
              <a:t>), correlation between pols.. 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440772-9E18-E54B-A19C-F08BDFBE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Science 201</a:t>
            </a:r>
          </a:p>
        </p:txBody>
      </p:sp>
      <p:pic>
        <p:nvPicPr>
          <p:cNvPr id="6" name="Picture 7" descr="dualpol.jpg">
            <a:extLst>
              <a:ext uri="{FF2B5EF4-FFF2-40B4-BE49-F238E27FC236}">
                <a16:creationId xmlns:a16="http://schemas.microsoft.com/office/drawing/2014/main" id="{DDAB54B5-CC4A-5A4C-B80D-1B482B7EC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0398" y="3585173"/>
            <a:ext cx="4132832" cy="228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SN_38 5-11-11 Big Drop.png">
            <a:extLst>
              <a:ext uri="{FF2B5EF4-FFF2-40B4-BE49-F238E27FC236}">
                <a16:creationId xmlns:a16="http://schemas.microsoft.com/office/drawing/2014/main" id="{E558A709-C873-DA42-8E24-514E21B6BF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650" y="780328"/>
            <a:ext cx="4259580" cy="214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5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90CE31-5B48-9647-B06F-1D70C484C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5" y="1844097"/>
            <a:ext cx="6759388" cy="4948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F5D92-C2E6-9144-A35E-A82C9FB49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255" y="852081"/>
            <a:ext cx="3760967" cy="9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0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6F2E8B-1627-564C-9325-B4344B59D0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DoE Office of Science User Facility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F841D0-CFCF-D64E-BC93-F4FEFA50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Atmospheric Radiation Measurement Program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C77DF98-846F-0C44-9688-C424AA945D15}"/>
              </a:ext>
            </a:extLst>
          </p:cNvPr>
          <p:cNvSpPr txBox="1">
            <a:spLocks/>
          </p:cNvSpPr>
          <p:nvPr/>
        </p:nvSpPr>
        <p:spPr>
          <a:xfrm>
            <a:off x="143301" y="1502875"/>
            <a:ext cx="4419600" cy="4525963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Atmospheric Radiation Measurement Climate Facility is a DoE user facility with the goal to improve climate models.</a:t>
            </a:r>
          </a:p>
          <a:p>
            <a:r>
              <a:rPr lang="en-US" sz="1600" dirty="0"/>
              <a:t>A key area for improvement is the representation of clouds in climate and cloud resolving models.</a:t>
            </a:r>
          </a:p>
          <a:p>
            <a:r>
              <a:rPr lang="en-US" sz="1600" dirty="0"/>
              <a:t>The Facility operates fixed sites in Oklahoma, Alaska, Papua New Guinea and Darwin, Australia. </a:t>
            </a:r>
          </a:p>
          <a:p>
            <a:r>
              <a:rPr lang="en-US" sz="1600" dirty="0"/>
              <a:t>As well as producing raw observations the facility invests research in producing Value Added Products.</a:t>
            </a:r>
          </a:p>
        </p:txBody>
      </p:sp>
      <p:pic>
        <p:nvPicPr>
          <p:cNvPr id="8" name="Picture 7" descr="twp.jpg">
            <a:extLst>
              <a:ext uri="{FF2B5EF4-FFF2-40B4-BE49-F238E27FC236}">
                <a16:creationId xmlns:a16="http://schemas.microsoft.com/office/drawing/2014/main" id="{05393E22-4222-B647-95CA-0A26464F2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701" y="5236675"/>
            <a:ext cx="1930400" cy="1447800"/>
          </a:xfrm>
          <a:prstGeom prst="rect">
            <a:avLst/>
          </a:prstGeom>
        </p:spPr>
      </p:pic>
      <p:pic>
        <p:nvPicPr>
          <p:cNvPr id="9" name="Picture 8" descr="sgp.jpg">
            <a:extLst>
              <a:ext uri="{FF2B5EF4-FFF2-40B4-BE49-F238E27FC236}">
                <a16:creationId xmlns:a16="http://schemas.microsoft.com/office/drawing/2014/main" id="{3F689C9F-4674-BD42-B345-197DDBDE8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24701" y="5236675"/>
            <a:ext cx="1828800" cy="1447800"/>
          </a:xfrm>
          <a:prstGeom prst="rect">
            <a:avLst/>
          </a:prstGeom>
        </p:spPr>
      </p:pic>
      <p:pic>
        <p:nvPicPr>
          <p:cNvPr id="10" name="Picture 9" descr="alaska.jpg">
            <a:extLst>
              <a:ext uri="{FF2B5EF4-FFF2-40B4-BE49-F238E27FC236}">
                <a16:creationId xmlns:a16="http://schemas.microsoft.com/office/drawing/2014/main" id="{C891E5F5-756B-AB43-A51B-1B73A92A7F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501" y="5236675"/>
            <a:ext cx="1752785" cy="1447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673A74-DB6B-CF46-9CB7-737B82F1E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433" y="2010847"/>
            <a:ext cx="4166135" cy="26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2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presentation_4x3(4)</Template>
  <TotalTime>20601</TotalTime>
  <Words>914</Words>
  <Application>Microsoft Macintosh PowerPoint</Application>
  <PresentationFormat>On-screen Show (4:3)</PresentationFormat>
  <Paragraphs>78</Paragraphs>
  <Slides>15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ＭＳ Ｐゴシック</vt:lpstr>
      <vt:lpstr>Arial</vt:lpstr>
      <vt:lpstr>Calibri</vt:lpstr>
      <vt:lpstr>Wingdings</vt:lpstr>
      <vt:lpstr>presentation_4x3</vt:lpstr>
      <vt:lpstr>Equation</vt:lpstr>
      <vt:lpstr>Open Radar Science. Leading from Behind</vt:lpstr>
      <vt:lpstr>What is in this talk: Key take homes</vt:lpstr>
      <vt:lpstr>What is in this talk: Key take homes</vt:lpstr>
      <vt:lpstr>Radio Detection And Ranging</vt:lpstr>
      <vt:lpstr>Some background </vt:lpstr>
      <vt:lpstr>Reflectivity</vt:lpstr>
      <vt:lpstr>Radar Science 201</vt:lpstr>
      <vt:lpstr>PowerPoint Presentation</vt:lpstr>
      <vt:lpstr>The Atmospheric Radiation Measurement Program</vt:lpstr>
      <vt:lpstr>Open source radar</vt:lpstr>
      <vt:lpstr>The Python ARM Radar Toolkit</vt:lpstr>
      <vt:lpstr>PowerPoint Presentation</vt:lpstr>
      <vt:lpstr>Break out to course</vt:lpstr>
      <vt:lpstr>PowerPoint Presentation</vt:lpstr>
      <vt:lpstr>Open Radar Partnership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ANL PEMP  2016 Briefing</dc:title>
  <dc:subject/>
  <dc:creator>Dietrich, Emily M.</dc:creator>
  <cp:keywords/>
  <dc:description/>
  <cp:lastModifiedBy>Collis, Scott M.</cp:lastModifiedBy>
  <cp:revision>382</cp:revision>
  <cp:lastPrinted>2017-09-07T19:14:41Z</cp:lastPrinted>
  <dcterms:created xsi:type="dcterms:W3CDTF">2016-09-09T18:05:00Z</dcterms:created>
  <dcterms:modified xsi:type="dcterms:W3CDTF">2019-08-25T21:48:09Z</dcterms:modified>
  <cp:category/>
</cp:coreProperties>
</file>